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 /><Relationship Id="rId2" Type="http://schemas.openxmlformats.org/officeDocument/2006/relationships/officeDocument" Target="ppt/presentation.xml" /><Relationship Id="rId1" Type="http://schemas.microsoft.com/office/2011/relationships/webextensiontaskpanes" Target="ppt/webextensions/taskpanes.xml" /><Relationship Id="rId5" Type="http://schemas.openxmlformats.org/officeDocument/2006/relationships/extended-properties" Target="docProps/app.xml" /><Relationship Id="rId4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9" r:id="rId4"/>
    <p:sldId id="261" r:id="rId5"/>
    <p:sldId id="260" r:id="rId6"/>
    <p:sldId id="262" r:id="rId7"/>
    <p:sldId id="288" r:id="rId8"/>
    <p:sldId id="264" r:id="rId9"/>
    <p:sldId id="265" r:id="rId10"/>
    <p:sldId id="290" r:id="rId11"/>
    <p:sldId id="268" r:id="rId12"/>
    <p:sldId id="271" r:id="rId13"/>
    <p:sldId id="272" r:id="rId14"/>
    <p:sldId id="291" r:id="rId15"/>
    <p:sldId id="292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EFA"/>
    <a:srgbClr val="FFFFFF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3" Type="http://schemas.openxmlformats.org/officeDocument/2006/relationships/slide" Target="slides/slide1.xml" /><Relationship Id="rId21" Type="http://schemas.openxmlformats.org/officeDocument/2006/relationships/viewProps" Target="view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tableStyles" Target="tableStyles.xml" /><Relationship Id="rId10" Type="http://schemas.openxmlformats.org/officeDocument/2006/relationships/slide" Target="slides/slide8.xml" /><Relationship Id="rId19" Type="http://schemas.openxmlformats.org/officeDocument/2006/relationships/notesMaster" Target="notesMasters/notesMaster1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theme" Target="theme/theme1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FC00C-CD8E-4ED7-93EF-89D40B740A8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C4441D-76BC-4151-8DFC-1F68CE33FC2D}">
      <dgm:prSet custT="1"/>
      <dgm:spPr/>
      <dgm:t>
        <a:bodyPr/>
        <a:lstStyle/>
        <a:p>
          <a:r>
            <a:rPr lang="en-US" sz="1800" b="0" i="0" baseline="0" dirty="0"/>
            <a:t>Rotor Bearing System (RBS) </a:t>
          </a:r>
          <a:r>
            <a:rPr lang="en-US" sz="1800" b="1" i="0" baseline="0" dirty="0"/>
            <a:t>supports and allows rotation</a:t>
          </a:r>
          <a:r>
            <a:rPr lang="en-US" sz="1800" b="0" i="0" baseline="0" dirty="0"/>
            <a:t> of the wind turbine rotor.</a:t>
          </a:r>
          <a:endParaRPr lang="en-US" sz="1800" dirty="0"/>
        </a:p>
      </dgm:t>
    </dgm:pt>
    <dgm:pt modelId="{C33A06DE-AAB4-49B8-B53F-D17D70BD6C35}" type="parTrans" cxnId="{35B9B6B2-F472-45F4-99D4-59242A11A2A3}">
      <dgm:prSet/>
      <dgm:spPr/>
      <dgm:t>
        <a:bodyPr/>
        <a:lstStyle/>
        <a:p>
          <a:endParaRPr lang="en-US" sz="1800"/>
        </a:p>
      </dgm:t>
    </dgm:pt>
    <dgm:pt modelId="{008DBDCB-3400-4BF6-9AE6-A8CF85E03024}" type="sibTrans" cxnId="{35B9B6B2-F472-45F4-99D4-59242A11A2A3}">
      <dgm:prSet custT="1"/>
      <dgm:spPr/>
      <dgm:t>
        <a:bodyPr/>
        <a:lstStyle/>
        <a:p>
          <a:endParaRPr lang="en-US" sz="1800"/>
        </a:p>
      </dgm:t>
    </dgm:pt>
    <dgm:pt modelId="{DFA4235D-C376-4B57-9A3D-5E4571DBF352}">
      <dgm:prSet custT="1"/>
      <dgm:spPr/>
      <dgm:t>
        <a:bodyPr/>
        <a:lstStyle/>
        <a:p>
          <a:r>
            <a:rPr lang="en-US" sz="1800" b="0" i="0" baseline="0"/>
            <a:t>It </a:t>
          </a:r>
          <a:r>
            <a:rPr lang="en-US" sz="1800" b="1" i="0" baseline="0"/>
            <a:t>transfers mechanical loads</a:t>
          </a:r>
          <a:r>
            <a:rPr lang="en-US" sz="1800" b="0" i="0" baseline="0"/>
            <a:t> safely to the structure.</a:t>
          </a:r>
          <a:endParaRPr lang="en-US" sz="1800"/>
        </a:p>
      </dgm:t>
    </dgm:pt>
    <dgm:pt modelId="{7CB5234A-80AE-45FB-9EBB-E01D1FFAE625}" type="parTrans" cxnId="{1D32C1BF-CD3B-4156-8D25-F0034031E015}">
      <dgm:prSet/>
      <dgm:spPr/>
      <dgm:t>
        <a:bodyPr/>
        <a:lstStyle/>
        <a:p>
          <a:endParaRPr lang="en-US" sz="1800"/>
        </a:p>
      </dgm:t>
    </dgm:pt>
    <dgm:pt modelId="{0B8D4752-F3D9-419A-9C9D-CF246DF1BFBD}" type="sibTrans" cxnId="{1D32C1BF-CD3B-4156-8D25-F0034031E015}">
      <dgm:prSet custT="1"/>
      <dgm:spPr/>
      <dgm:t>
        <a:bodyPr/>
        <a:lstStyle/>
        <a:p>
          <a:endParaRPr lang="en-US" sz="1800"/>
        </a:p>
      </dgm:t>
    </dgm:pt>
    <dgm:pt modelId="{5CA86CE2-0BD5-4DE7-854A-8E503784FBB0}">
      <dgm:prSet custT="1"/>
      <dgm:spPr/>
      <dgm:t>
        <a:bodyPr/>
        <a:lstStyle/>
        <a:p>
          <a:r>
            <a:rPr lang="en-US" sz="1800" b="0" i="0" baseline="0"/>
            <a:t>It’s part of the </a:t>
          </a:r>
          <a:r>
            <a:rPr lang="en-US" sz="1800" b="1" i="0" baseline="0"/>
            <a:t>drivetrain</a:t>
          </a:r>
          <a:r>
            <a:rPr lang="en-US" sz="1800" b="0" i="0" baseline="0"/>
            <a:t>: Rotor → Shaft → Bearings → Coupling → Gearbox → Generator.</a:t>
          </a:r>
          <a:endParaRPr lang="en-US" sz="1800"/>
        </a:p>
      </dgm:t>
    </dgm:pt>
    <dgm:pt modelId="{346AB5EF-342B-4B83-B3F5-A1F5039104AF}" type="parTrans" cxnId="{CEFA3C56-AF99-438F-A158-CED54920A5D1}">
      <dgm:prSet/>
      <dgm:spPr/>
      <dgm:t>
        <a:bodyPr/>
        <a:lstStyle/>
        <a:p>
          <a:endParaRPr lang="en-US" sz="1800"/>
        </a:p>
      </dgm:t>
    </dgm:pt>
    <dgm:pt modelId="{99DCCFEB-17B5-4D3C-9A18-24F8B2096EA9}" type="sibTrans" cxnId="{CEFA3C56-AF99-438F-A158-CED54920A5D1}">
      <dgm:prSet custT="1"/>
      <dgm:spPr/>
      <dgm:t>
        <a:bodyPr/>
        <a:lstStyle/>
        <a:p>
          <a:endParaRPr lang="en-US" sz="1800"/>
        </a:p>
      </dgm:t>
    </dgm:pt>
    <dgm:pt modelId="{C8DAAD35-A2E8-4A14-A233-A2209C6C21A3}">
      <dgm:prSet custT="1"/>
      <dgm:spPr/>
      <dgm:t>
        <a:bodyPr/>
        <a:lstStyle/>
        <a:p>
          <a:r>
            <a:rPr lang="en-US" sz="1800"/>
            <a:t>Operates under harsh environmental conditions: temperature extremes, dust, humidity</a:t>
          </a:r>
          <a:r>
            <a:rPr lang="en-DE" sz="1800"/>
            <a:t> especially in SYRIA</a:t>
          </a:r>
          <a:endParaRPr lang="en-US" sz="1800"/>
        </a:p>
      </dgm:t>
    </dgm:pt>
    <dgm:pt modelId="{F795EAB9-7414-459A-B99B-16466CAC873A}" type="parTrans" cxnId="{E9D26A05-0F98-4975-A313-90C5253F6419}">
      <dgm:prSet/>
      <dgm:spPr/>
      <dgm:t>
        <a:bodyPr/>
        <a:lstStyle/>
        <a:p>
          <a:endParaRPr lang="en-US" sz="1800"/>
        </a:p>
      </dgm:t>
    </dgm:pt>
    <dgm:pt modelId="{57B91B48-EDA6-470E-88EE-48AB4C3D9E6B}" type="sibTrans" cxnId="{E9D26A05-0F98-4975-A313-90C5253F6419}">
      <dgm:prSet/>
      <dgm:spPr/>
      <dgm:t>
        <a:bodyPr/>
        <a:lstStyle/>
        <a:p>
          <a:endParaRPr lang="en-US" sz="1800"/>
        </a:p>
      </dgm:t>
    </dgm:pt>
    <dgm:pt modelId="{F9283F61-F844-4BB2-A64A-13B5C7637109}" type="pres">
      <dgm:prSet presAssocID="{E85FC00C-CD8E-4ED7-93EF-89D40B740A87}" presName="outerComposite" presStyleCnt="0">
        <dgm:presLayoutVars>
          <dgm:chMax val="5"/>
          <dgm:dir/>
          <dgm:resizeHandles val="exact"/>
        </dgm:presLayoutVars>
      </dgm:prSet>
      <dgm:spPr/>
    </dgm:pt>
    <dgm:pt modelId="{C4E72F56-2623-4CF2-BCE6-F71875DAA1D3}" type="pres">
      <dgm:prSet presAssocID="{E85FC00C-CD8E-4ED7-93EF-89D40B740A87}" presName="dummyMaxCanvas" presStyleCnt="0">
        <dgm:presLayoutVars/>
      </dgm:prSet>
      <dgm:spPr/>
    </dgm:pt>
    <dgm:pt modelId="{537B2B20-988D-4DB9-903F-BB53C2F4C9E5}" type="pres">
      <dgm:prSet presAssocID="{E85FC00C-CD8E-4ED7-93EF-89D40B740A87}" presName="FourNodes_1" presStyleLbl="node1" presStyleIdx="0" presStyleCnt="4">
        <dgm:presLayoutVars>
          <dgm:bulletEnabled val="1"/>
        </dgm:presLayoutVars>
      </dgm:prSet>
      <dgm:spPr/>
    </dgm:pt>
    <dgm:pt modelId="{0A798075-B6A2-4806-B7A0-A7D4B1FC77A4}" type="pres">
      <dgm:prSet presAssocID="{E85FC00C-CD8E-4ED7-93EF-89D40B740A87}" presName="FourNodes_2" presStyleLbl="node1" presStyleIdx="1" presStyleCnt="4">
        <dgm:presLayoutVars>
          <dgm:bulletEnabled val="1"/>
        </dgm:presLayoutVars>
      </dgm:prSet>
      <dgm:spPr/>
    </dgm:pt>
    <dgm:pt modelId="{F2EC54FB-D601-47AC-A832-A4260C004D8A}" type="pres">
      <dgm:prSet presAssocID="{E85FC00C-CD8E-4ED7-93EF-89D40B740A87}" presName="FourNodes_3" presStyleLbl="node1" presStyleIdx="2" presStyleCnt="4">
        <dgm:presLayoutVars>
          <dgm:bulletEnabled val="1"/>
        </dgm:presLayoutVars>
      </dgm:prSet>
      <dgm:spPr/>
    </dgm:pt>
    <dgm:pt modelId="{68BA6E82-5843-44AA-90C9-4B93203C93B1}" type="pres">
      <dgm:prSet presAssocID="{E85FC00C-CD8E-4ED7-93EF-89D40B740A87}" presName="FourNodes_4" presStyleLbl="node1" presStyleIdx="3" presStyleCnt="4">
        <dgm:presLayoutVars>
          <dgm:bulletEnabled val="1"/>
        </dgm:presLayoutVars>
      </dgm:prSet>
      <dgm:spPr/>
    </dgm:pt>
    <dgm:pt modelId="{B5453D37-F9F6-426A-9C63-7AFC92CBF871}" type="pres">
      <dgm:prSet presAssocID="{E85FC00C-CD8E-4ED7-93EF-89D40B740A87}" presName="FourConn_1-2" presStyleLbl="fgAccFollowNode1" presStyleIdx="0" presStyleCnt="3">
        <dgm:presLayoutVars>
          <dgm:bulletEnabled val="1"/>
        </dgm:presLayoutVars>
      </dgm:prSet>
      <dgm:spPr/>
    </dgm:pt>
    <dgm:pt modelId="{D22BD428-3A13-4194-B2BC-EF8B3418C61A}" type="pres">
      <dgm:prSet presAssocID="{E85FC00C-CD8E-4ED7-93EF-89D40B740A87}" presName="FourConn_2-3" presStyleLbl="fgAccFollowNode1" presStyleIdx="1" presStyleCnt="3">
        <dgm:presLayoutVars>
          <dgm:bulletEnabled val="1"/>
        </dgm:presLayoutVars>
      </dgm:prSet>
      <dgm:spPr/>
    </dgm:pt>
    <dgm:pt modelId="{42BA7027-6859-46B5-9FD8-1C351BBD872D}" type="pres">
      <dgm:prSet presAssocID="{E85FC00C-CD8E-4ED7-93EF-89D40B740A87}" presName="FourConn_3-4" presStyleLbl="fgAccFollowNode1" presStyleIdx="2" presStyleCnt="3">
        <dgm:presLayoutVars>
          <dgm:bulletEnabled val="1"/>
        </dgm:presLayoutVars>
      </dgm:prSet>
      <dgm:spPr/>
    </dgm:pt>
    <dgm:pt modelId="{A684EBEA-567E-42A0-99E2-F4F4F996F392}" type="pres">
      <dgm:prSet presAssocID="{E85FC00C-CD8E-4ED7-93EF-89D40B740A87}" presName="FourNodes_1_text" presStyleLbl="node1" presStyleIdx="3" presStyleCnt="4">
        <dgm:presLayoutVars>
          <dgm:bulletEnabled val="1"/>
        </dgm:presLayoutVars>
      </dgm:prSet>
      <dgm:spPr/>
    </dgm:pt>
    <dgm:pt modelId="{E07131B6-84C2-4C66-B4C4-F7603B9C4770}" type="pres">
      <dgm:prSet presAssocID="{E85FC00C-CD8E-4ED7-93EF-89D40B740A87}" presName="FourNodes_2_text" presStyleLbl="node1" presStyleIdx="3" presStyleCnt="4">
        <dgm:presLayoutVars>
          <dgm:bulletEnabled val="1"/>
        </dgm:presLayoutVars>
      </dgm:prSet>
      <dgm:spPr/>
    </dgm:pt>
    <dgm:pt modelId="{711FD4BF-F55F-42D7-BA1A-FF533E0E9EF6}" type="pres">
      <dgm:prSet presAssocID="{E85FC00C-CD8E-4ED7-93EF-89D40B740A87}" presName="FourNodes_3_text" presStyleLbl="node1" presStyleIdx="3" presStyleCnt="4">
        <dgm:presLayoutVars>
          <dgm:bulletEnabled val="1"/>
        </dgm:presLayoutVars>
      </dgm:prSet>
      <dgm:spPr/>
    </dgm:pt>
    <dgm:pt modelId="{CE52D592-FD23-464D-8241-F7A88473AD93}" type="pres">
      <dgm:prSet presAssocID="{E85FC00C-CD8E-4ED7-93EF-89D40B740A8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9D26A05-0F98-4975-A313-90C5253F6419}" srcId="{E85FC00C-CD8E-4ED7-93EF-89D40B740A87}" destId="{C8DAAD35-A2E8-4A14-A233-A2209C6C21A3}" srcOrd="3" destOrd="0" parTransId="{F795EAB9-7414-459A-B99B-16466CAC873A}" sibTransId="{57B91B48-EDA6-470E-88EE-48AB4C3D9E6B}"/>
    <dgm:cxn modelId="{7D3DCD0B-EBE0-4A8E-A5BE-422405720302}" type="presOf" srcId="{E85FC00C-CD8E-4ED7-93EF-89D40B740A87}" destId="{F9283F61-F844-4BB2-A64A-13B5C7637109}" srcOrd="0" destOrd="0" presId="urn:microsoft.com/office/officeart/2005/8/layout/vProcess5"/>
    <dgm:cxn modelId="{0F604011-6479-484B-9842-A95B34BB4CE1}" type="presOf" srcId="{DFA4235D-C376-4B57-9A3D-5E4571DBF352}" destId="{0A798075-B6A2-4806-B7A0-A7D4B1FC77A4}" srcOrd="0" destOrd="0" presId="urn:microsoft.com/office/officeart/2005/8/layout/vProcess5"/>
    <dgm:cxn modelId="{DAA07D29-35B9-40D2-A20C-06FB59A8D579}" type="presOf" srcId="{5CA86CE2-0BD5-4DE7-854A-8E503784FBB0}" destId="{711FD4BF-F55F-42D7-BA1A-FF533E0E9EF6}" srcOrd="1" destOrd="0" presId="urn:microsoft.com/office/officeart/2005/8/layout/vProcess5"/>
    <dgm:cxn modelId="{E5DA2960-4F18-455F-A9CD-57EBA1C83528}" type="presOf" srcId="{0B8D4752-F3D9-419A-9C9D-CF246DF1BFBD}" destId="{D22BD428-3A13-4194-B2BC-EF8B3418C61A}" srcOrd="0" destOrd="0" presId="urn:microsoft.com/office/officeart/2005/8/layout/vProcess5"/>
    <dgm:cxn modelId="{299C3142-C0E7-4E21-B7A7-80CD625965D9}" type="presOf" srcId="{DFA4235D-C376-4B57-9A3D-5E4571DBF352}" destId="{E07131B6-84C2-4C66-B4C4-F7603B9C4770}" srcOrd="1" destOrd="0" presId="urn:microsoft.com/office/officeart/2005/8/layout/vProcess5"/>
    <dgm:cxn modelId="{9CF57645-A747-423C-B471-DB25AD665B75}" type="presOf" srcId="{5CA86CE2-0BD5-4DE7-854A-8E503784FBB0}" destId="{F2EC54FB-D601-47AC-A832-A4260C004D8A}" srcOrd="0" destOrd="0" presId="urn:microsoft.com/office/officeart/2005/8/layout/vProcess5"/>
    <dgm:cxn modelId="{83FDA655-37C3-4230-A263-B86D6B7E4746}" type="presOf" srcId="{A2C4441D-76BC-4151-8DFC-1F68CE33FC2D}" destId="{537B2B20-988D-4DB9-903F-BB53C2F4C9E5}" srcOrd="0" destOrd="0" presId="urn:microsoft.com/office/officeart/2005/8/layout/vProcess5"/>
    <dgm:cxn modelId="{7A8D0C76-7211-4388-A11B-4BF0C0009A03}" type="presOf" srcId="{C8DAAD35-A2E8-4A14-A233-A2209C6C21A3}" destId="{68BA6E82-5843-44AA-90C9-4B93203C93B1}" srcOrd="0" destOrd="0" presId="urn:microsoft.com/office/officeart/2005/8/layout/vProcess5"/>
    <dgm:cxn modelId="{CEFA3C56-AF99-438F-A158-CED54920A5D1}" srcId="{E85FC00C-CD8E-4ED7-93EF-89D40B740A87}" destId="{5CA86CE2-0BD5-4DE7-854A-8E503784FBB0}" srcOrd="2" destOrd="0" parTransId="{346AB5EF-342B-4B83-B3F5-A1F5039104AF}" sibTransId="{99DCCFEB-17B5-4D3C-9A18-24F8B2096EA9}"/>
    <dgm:cxn modelId="{5D6B9185-F4B1-46D8-9D9C-5AD7F5F2875C}" type="presOf" srcId="{99DCCFEB-17B5-4D3C-9A18-24F8B2096EA9}" destId="{42BA7027-6859-46B5-9FD8-1C351BBD872D}" srcOrd="0" destOrd="0" presId="urn:microsoft.com/office/officeart/2005/8/layout/vProcess5"/>
    <dgm:cxn modelId="{EAAE5493-84EF-4047-85B9-AF32E7302939}" type="presOf" srcId="{008DBDCB-3400-4BF6-9AE6-A8CF85E03024}" destId="{B5453D37-F9F6-426A-9C63-7AFC92CBF871}" srcOrd="0" destOrd="0" presId="urn:microsoft.com/office/officeart/2005/8/layout/vProcess5"/>
    <dgm:cxn modelId="{35B9B6B2-F472-45F4-99D4-59242A11A2A3}" srcId="{E85FC00C-CD8E-4ED7-93EF-89D40B740A87}" destId="{A2C4441D-76BC-4151-8DFC-1F68CE33FC2D}" srcOrd="0" destOrd="0" parTransId="{C33A06DE-AAB4-49B8-B53F-D17D70BD6C35}" sibTransId="{008DBDCB-3400-4BF6-9AE6-A8CF85E03024}"/>
    <dgm:cxn modelId="{1F1EC1B7-3477-486D-8A64-AB0361DC230B}" type="presOf" srcId="{C8DAAD35-A2E8-4A14-A233-A2209C6C21A3}" destId="{CE52D592-FD23-464D-8241-F7A88473AD93}" srcOrd="1" destOrd="0" presId="urn:microsoft.com/office/officeart/2005/8/layout/vProcess5"/>
    <dgm:cxn modelId="{1D32C1BF-CD3B-4156-8D25-F0034031E015}" srcId="{E85FC00C-CD8E-4ED7-93EF-89D40B740A87}" destId="{DFA4235D-C376-4B57-9A3D-5E4571DBF352}" srcOrd="1" destOrd="0" parTransId="{7CB5234A-80AE-45FB-9EBB-E01D1FFAE625}" sibTransId="{0B8D4752-F3D9-419A-9C9D-CF246DF1BFBD}"/>
    <dgm:cxn modelId="{E09AB4F5-9C51-404A-A029-9163DB8F4E9E}" type="presOf" srcId="{A2C4441D-76BC-4151-8DFC-1F68CE33FC2D}" destId="{A684EBEA-567E-42A0-99E2-F4F4F996F392}" srcOrd="1" destOrd="0" presId="urn:microsoft.com/office/officeart/2005/8/layout/vProcess5"/>
    <dgm:cxn modelId="{73C1414B-EDB9-49DC-9F75-AD14A1DF263D}" type="presParOf" srcId="{F9283F61-F844-4BB2-A64A-13B5C7637109}" destId="{C4E72F56-2623-4CF2-BCE6-F71875DAA1D3}" srcOrd="0" destOrd="0" presId="urn:microsoft.com/office/officeart/2005/8/layout/vProcess5"/>
    <dgm:cxn modelId="{7B61D595-3D39-4258-982D-8A8C6B38FC2B}" type="presParOf" srcId="{F9283F61-F844-4BB2-A64A-13B5C7637109}" destId="{537B2B20-988D-4DB9-903F-BB53C2F4C9E5}" srcOrd="1" destOrd="0" presId="urn:microsoft.com/office/officeart/2005/8/layout/vProcess5"/>
    <dgm:cxn modelId="{93E3FD6E-E408-49A6-96C5-BB88278B067A}" type="presParOf" srcId="{F9283F61-F844-4BB2-A64A-13B5C7637109}" destId="{0A798075-B6A2-4806-B7A0-A7D4B1FC77A4}" srcOrd="2" destOrd="0" presId="urn:microsoft.com/office/officeart/2005/8/layout/vProcess5"/>
    <dgm:cxn modelId="{3C9DC635-7A51-4E36-8B4A-F63BA23E014C}" type="presParOf" srcId="{F9283F61-F844-4BB2-A64A-13B5C7637109}" destId="{F2EC54FB-D601-47AC-A832-A4260C004D8A}" srcOrd="3" destOrd="0" presId="urn:microsoft.com/office/officeart/2005/8/layout/vProcess5"/>
    <dgm:cxn modelId="{9E84EE69-A3C8-4567-B2C5-2CD5FE14A223}" type="presParOf" srcId="{F9283F61-F844-4BB2-A64A-13B5C7637109}" destId="{68BA6E82-5843-44AA-90C9-4B93203C93B1}" srcOrd="4" destOrd="0" presId="urn:microsoft.com/office/officeart/2005/8/layout/vProcess5"/>
    <dgm:cxn modelId="{6BFAB66B-5876-416C-9427-1CBDFB4AB0EE}" type="presParOf" srcId="{F9283F61-F844-4BB2-A64A-13B5C7637109}" destId="{B5453D37-F9F6-426A-9C63-7AFC92CBF871}" srcOrd="5" destOrd="0" presId="urn:microsoft.com/office/officeart/2005/8/layout/vProcess5"/>
    <dgm:cxn modelId="{A6EB03C9-6669-4937-BCA9-BA8BBBD5F73A}" type="presParOf" srcId="{F9283F61-F844-4BB2-A64A-13B5C7637109}" destId="{D22BD428-3A13-4194-B2BC-EF8B3418C61A}" srcOrd="6" destOrd="0" presId="urn:microsoft.com/office/officeart/2005/8/layout/vProcess5"/>
    <dgm:cxn modelId="{50F4EE24-6BD3-4FB9-A75D-EFEC831E9E3B}" type="presParOf" srcId="{F9283F61-F844-4BB2-A64A-13B5C7637109}" destId="{42BA7027-6859-46B5-9FD8-1C351BBD872D}" srcOrd="7" destOrd="0" presId="urn:microsoft.com/office/officeart/2005/8/layout/vProcess5"/>
    <dgm:cxn modelId="{E75546F1-8FE2-41AD-9AC0-5BE150C54BDD}" type="presParOf" srcId="{F9283F61-F844-4BB2-A64A-13B5C7637109}" destId="{A684EBEA-567E-42A0-99E2-F4F4F996F392}" srcOrd="8" destOrd="0" presId="urn:microsoft.com/office/officeart/2005/8/layout/vProcess5"/>
    <dgm:cxn modelId="{43C68081-4545-4133-BB44-5A2F06FE064F}" type="presParOf" srcId="{F9283F61-F844-4BB2-A64A-13B5C7637109}" destId="{E07131B6-84C2-4C66-B4C4-F7603B9C4770}" srcOrd="9" destOrd="0" presId="urn:microsoft.com/office/officeart/2005/8/layout/vProcess5"/>
    <dgm:cxn modelId="{1EF23EAA-0143-493E-8D03-34DEB7199714}" type="presParOf" srcId="{F9283F61-F844-4BB2-A64A-13B5C7637109}" destId="{711FD4BF-F55F-42D7-BA1A-FF533E0E9EF6}" srcOrd="10" destOrd="0" presId="urn:microsoft.com/office/officeart/2005/8/layout/vProcess5"/>
    <dgm:cxn modelId="{8415157C-1BF8-4991-8B41-A457020F4E49}" type="presParOf" srcId="{F9283F61-F844-4BB2-A64A-13B5C7637109}" destId="{CE52D592-FD23-464D-8241-F7A88473AD9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B2B20-988D-4DB9-903F-BB53C2F4C9E5}">
      <dsp:nvSpPr>
        <dsp:cNvPr id="0" name=""/>
        <dsp:cNvSpPr/>
      </dsp:nvSpPr>
      <dsp:spPr>
        <a:xfrm>
          <a:off x="0" y="0"/>
          <a:ext cx="7208402" cy="1036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Rotor Bearing System (RBS) </a:t>
          </a:r>
          <a:r>
            <a:rPr lang="en-US" sz="1800" b="1" i="0" kern="1200" baseline="0" dirty="0"/>
            <a:t>supports and allows rotation</a:t>
          </a:r>
          <a:r>
            <a:rPr lang="en-US" sz="1800" b="0" i="0" kern="1200" baseline="0" dirty="0"/>
            <a:t> of the wind turbine rotor.</a:t>
          </a:r>
          <a:endParaRPr lang="en-US" sz="1800" kern="1200" dirty="0"/>
        </a:p>
      </dsp:txBody>
      <dsp:txXfrm>
        <a:off x="30366" y="30366"/>
        <a:ext cx="6002053" cy="976025"/>
      </dsp:txXfrm>
    </dsp:sp>
    <dsp:sp modelId="{0A798075-B6A2-4806-B7A0-A7D4B1FC77A4}">
      <dsp:nvSpPr>
        <dsp:cNvPr id="0" name=""/>
        <dsp:cNvSpPr/>
      </dsp:nvSpPr>
      <dsp:spPr>
        <a:xfrm>
          <a:off x="603703" y="1225258"/>
          <a:ext cx="7208402" cy="1036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It </a:t>
          </a:r>
          <a:r>
            <a:rPr lang="en-US" sz="1800" b="1" i="0" kern="1200" baseline="0"/>
            <a:t>transfers mechanical loads</a:t>
          </a:r>
          <a:r>
            <a:rPr lang="en-US" sz="1800" b="0" i="0" kern="1200" baseline="0"/>
            <a:t> safely to the structure.</a:t>
          </a:r>
          <a:endParaRPr lang="en-US" sz="1800" kern="1200"/>
        </a:p>
      </dsp:txBody>
      <dsp:txXfrm>
        <a:off x="634069" y="1255624"/>
        <a:ext cx="5870074" cy="976025"/>
      </dsp:txXfrm>
    </dsp:sp>
    <dsp:sp modelId="{F2EC54FB-D601-47AC-A832-A4260C004D8A}">
      <dsp:nvSpPr>
        <dsp:cNvPr id="0" name=""/>
        <dsp:cNvSpPr/>
      </dsp:nvSpPr>
      <dsp:spPr>
        <a:xfrm>
          <a:off x="1198396" y="2450517"/>
          <a:ext cx="7208402" cy="1036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It’s part of the </a:t>
          </a:r>
          <a:r>
            <a:rPr lang="en-US" sz="1800" b="1" i="0" kern="1200" baseline="0"/>
            <a:t>drivetrain</a:t>
          </a:r>
          <a:r>
            <a:rPr lang="en-US" sz="1800" b="0" i="0" kern="1200" baseline="0"/>
            <a:t>: Rotor → Shaft → Bearings → Coupling → Gearbox → Generator.</a:t>
          </a:r>
          <a:endParaRPr lang="en-US" sz="1800" kern="1200"/>
        </a:p>
      </dsp:txBody>
      <dsp:txXfrm>
        <a:off x="1228762" y="2480883"/>
        <a:ext cx="5879084" cy="976025"/>
      </dsp:txXfrm>
    </dsp:sp>
    <dsp:sp modelId="{68BA6E82-5843-44AA-90C9-4B93203C93B1}">
      <dsp:nvSpPr>
        <dsp:cNvPr id="0" name=""/>
        <dsp:cNvSpPr/>
      </dsp:nvSpPr>
      <dsp:spPr>
        <a:xfrm>
          <a:off x="1802100" y="3675776"/>
          <a:ext cx="7208402" cy="1036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Operates under harsh environmental conditions: temperature extremes, dust, humidity</a:t>
          </a:r>
          <a:r>
            <a:rPr lang="en-DE" sz="1800" kern="1200"/>
            <a:t> especially in SYRIA</a:t>
          </a:r>
          <a:endParaRPr lang="en-US" sz="1800" kern="1200"/>
        </a:p>
      </dsp:txBody>
      <dsp:txXfrm>
        <a:off x="1832466" y="3706142"/>
        <a:ext cx="5870074" cy="976025"/>
      </dsp:txXfrm>
    </dsp:sp>
    <dsp:sp modelId="{B5453D37-F9F6-426A-9C63-7AFC92CBF871}">
      <dsp:nvSpPr>
        <dsp:cNvPr id="0" name=""/>
        <dsp:cNvSpPr/>
      </dsp:nvSpPr>
      <dsp:spPr>
        <a:xfrm>
          <a:off x="6534510" y="794061"/>
          <a:ext cx="673892" cy="6738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686136" y="794061"/>
        <a:ext cx="370640" cy="507104"/>
      </dsp:txXfrm>
    </dsp:sp>
    <dsp:sp modelId="{D22BD428-3A13-4194-B2BC-EF8B3418C61A}">
      <dsp:nvSpPr>
        <dsp:cNvPr id="0" name=""/>
        <dsp:cNvSpPr/>
      </dsp:nvSpPr>
      <dsp:spPr>
        <a:xfrm>
          <a:off x="7138213" y="2019320"/>
          <a:ext cx="673892" cy="6738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289839" y="2019320"/>
        <a:ext cx="370640" cy="507104"/>
      </dsp:txXfrm>
    </dsp:sp>
    <dsp:sp modelId="{42BA7027-6859-46B5-9FD8-1C351BBD872D}">
      <dsp:nvSpPr>
        <dsp:cNvPr id="0" name=""/>
        <dsp:cNvSpPr/>
      </dsp:nvSpPr>
      <dsp:spPr>
        <a:xfrm>
          <a:off x="7732906" y="3244579"/>
          <a:ext cx="673892" cy="6738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884532" y="3244579"/>
        <a:ext cx="370640" cy="507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21/09/2025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3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6D05-728D-ACC9-D7EA-DC9D7330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4C014-E638-4D69-B7E7-9E0555AE7620}" type="datetime1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4FC10-CEAF-B332-2960-AABF9CE2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D6E7-B58D-A523-935C-4B108C94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7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99A6-3C5A-016E-2F7E-AE842F8D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F2F9-D101-4F42-A846-5D94E4802AD7}" type="datetime1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42F9-DB70-E4F8-D075-6A90518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AB33-4759-572E-2291-D19531D8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6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EF21-84C8-586D-C38F-81DE3F931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3036B-E08D-B4B8-69CB-C4217684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DB72-09E0-8BDF-14B4-4FA2820C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2740-59F3-8354-CF52-53337A80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06A1-E2ED-D4C3-86B0-3C972409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08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E779-A5CF-33E3-89F5-B43337C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D232-4F34-AEFC-AFD0-741DABBA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F2E77-D5DF-1D17-C854-897B9DD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14D6-F2CE-1582-32E1-94A59C7A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7D5C-0D68-9101-A36C-9187E79B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92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8CC5-208E-4B47-6CAD-E29FCCC3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9405-6B60-96C3-7F85-CE10C287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BA10-7C40-29AA-A669-FC240702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9825-A403-E91C-FFA8-F874E991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BFE7-28C4-5DF1-911F-E0B622EA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219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720-A6A0-DF50-E2F8-F9527E23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D186-8E32-BEAD-C81B-DE65895F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57542-2B68-1767-C023-57D111E4E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5A417-9018-30E4-0A47-8170AD7D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AF8F7-6A80-4F6A-4E5F-660537A2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D3418-4BA9-CD34-AE32-0EF41678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66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08D8-A3B6-96B0-A29C-1B8262BE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5487-0425-138F-F9A2-08722722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B02-5AB4-A5E9-0917-4B9DD049B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50C77-85F2-0754-8AD9-7A5A4AEF6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DDF01-B6D2-31ED-A641-114B1A0AD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FCA1D-B4D0-56C6-A678-3E06243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E1DB4-3501-792C-CAF9-4235B2E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D0757-7BFA-7895-D03C-767D640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17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2EA9-258F-B5EB-624D-2EFA68C4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8340-45BA-0901-1551-9D9DAFF0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2F2D2-B0BF-4202-0381-8243671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6687B-3FE7-76CE-1134-2B3A5D18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28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9E6C1-24CC-682A-8886-999E9A21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5448-9567-EFBD-FC78-2B80C2B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5C70-5A8D-518E-49A4-1BE4538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01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20AB-BD7C-3FEC-DC53-91B0478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A408-CFF5-5EB0-4399-BB87E6CF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36F81-445C-5EF6-6E32-68D1E9C1C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8E69-7027-0F17-B524-CD221B58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5A00-EFDD-31BA-C55F-26A6CC90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ACCAF-2E21-16F5-1C68-06D177E1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7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21/09/2025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13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28B-29EC-E505-5884-CB4B1C6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25986-DCF9-FBB5-39AD-D04792C65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AEB0E-C7EC-4F26-009D-409178E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AB446-5A6F-5112-F417-65A55A0D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2D12D-03AA-1A0A-4595-8E063817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B350E-16AC-3E65-1704-09F648AB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44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C89-C725-395E-E708-BEF95E19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4975-013E-CB40-86C9-4D346B73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C674-4D68-9DAC-8E93-7EB627FC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36B8-CAAE-BDC6-8DF5-9451A698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50A4-9B92-8DB3-B407-A8A74CEA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5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A6511-7D12-4461-0A24-9B3134C2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22EB-F23C-083B-09C9-48B924AC7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08F9-D1F7-F94A-CA98-198F714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FCF1-AD09-ED98-9C1F-DDCABBE2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C831-E5D1-B4E6-5F4E-FB9FFB5D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4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0F5D-2977-B8B5-3FC5-DF3AE874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7B5-0632-4013-2832-15D3D21A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A4BC1-6A36-94FE-17CE-DFAD0BF1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878B-5315-4496-8D10-2F17543DB034}" type="datetime1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FD8C-55CD-AD30-1E91-60750BCC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2AD0-0D56-CC63-D932-D1C61C77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8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C60A-FE48-2910-84A1-612B23A7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A969-CEB0-4E87-8DDD-72161074DF01}" type="datetime1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C67CE-6F73-71D9-BF0B-18A7CD9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0765-E2ED-A6A2-9401-8425BFA0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96258-07C0-0BF2-CA2A-156B572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96A-71C8-435E-B03B-275B6E0D4AB2}" type="datetime1">
              <a:rPr lang="en-GB" smtClean="0"/>
              <a:t>21/09/2025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7D047-C31B-4C8F-E0B3-75014FF6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4742A-6F5B-071B-E0EA-98040252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10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CDD78-FBCD-76B9-2CA1-031942F2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411-883A-45F0-8C4F-B0FE2C65FB28}" type="datetime1">
              <a:rPr lang="en-GB" smtClean="0"/>
              <a:t>21/09/2025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218E7-E787-22C8-B531-FFEC9002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76BDA-2FCA-9763-2EA1-4033A56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0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FDB8F-73D7-2EBC-A62D-4DC73794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6F48-3B55-4945-B23D-B0C51AFE28E6}" type="datetime1">
              <a:rPr lang="en-GB" smtClean="0"/>
              <a:t>21/09/2025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8D704-B4F5-F739-D1FA-65F2302B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751D-0392-D26F-33B1-9B05704F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27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85DB-F13A-97BE-F448-17416079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9ACC-63FA-4EE9-AE4D-ECCDA5B91432}" type="datetime1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ACE2-CF77-9AC4-52EF-82FBD40B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D674-CAD3-59F8-9DF5-CA4D8E7A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8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E937-083F-51CA-E382-30FE9BEB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D1FE4-6F4F-4845-8022-15597911E7C2}" type="datetime1">
              <a:rPr lang="en-GB" smtClean="0"/>
              <a:t>21/09/2025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255A-C1CC-7A32-A0B3-4283D858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6C013-C03F-024A-D0F4-FF67E670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16A2C-1914-4EE9-9598-2A06F9BE67BF}" type="datetime1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7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4F72-DEC3-C328-E288-A7FC5B1D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96B6-F39D-5D3A-895A-1CE61CD3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26E2-FBE9-5D75-A698-6FD0ED097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3EC99-01D5-4EE5-ACB1-C061987EA0AA}" type="datetimeFigureOut">
              <a:rPr lang="en-GB" smtClean="0"/>
              <a:t>21/09/2025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AFA2-68FA-9BA2-4F27-A8680F50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027B2-667B-4034-930B-AB076347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gypro.2012.05.182" TargetMode="External" /><Relationship Id="rId2" Type="http://schemas.openxmlformats.org/officeDocument/2006/relationships/hyperlink" Target="https://www.thewindpower.net/country_windfarms_en_123_syria.php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doi.org/10.5194/wes-5-105-2020" TargetMode="External" /><Relationship Id="rId5" Type="http://schemas.openxmlformats.org/officeDocument/2006/relationships/hyperlink" Target="https://doi.org/10.1007/s10010-025-00790-6" TargetMode="External" /><Relationship Id="rId4" Type="http://schemas.openxmlformats.org/officeDocument/2006/relationships/hyperlink" Target="https://www.researchgate.net/profile/Christian-Habermehl/publication/370060862_Cost_Efficient_Design_of_Wind_Turbine_Main_Bearing_Systems/links/643d39b71b8d044c632d3463/Cost-Efficient-Design-of-Wind-Turbine-Main-Bearing-Systems.pdf?origin=publication_detail" TargetMode="Externa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Relationship Id="rId9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Presentation: Rotor Bearing System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0326"/>
            <a:ext cx="9144000" cy="1504435"/>
          </a:xfrm>
        </p:spPr>
        <p:txBody>
          <a:bodyPr>
            <a:normAutofit/>
          </a:bodyPr>
          <a:lstStyle/>
          <a:p>
            <a:r>
              <a:rPr lang="it-IT" sz="2000"/>
              <a:t>Week number : </a:t>
            </a:r>
            <a:r>
              <a:rPr lang="it-IT" sz="2000" dirty="0"/>
              <a:t>01</a:t>
            </a:r>
          </a:p>
          <a:p>
            <a:r>
              <a:rPr lang="it-IT" sz="2000" dirty="0"/>
              <a:t>Date: 27/08/2025</a:t>
            </a:r>
          </a:p>
          <a:p>
            <a:r>
              <a:rPr lang="it-IT" sz="2000" dirty="0"/>
              <a:t>Supervisor: Prof. Quell </a:t>
            </a:r>
          </a:p>
          <a:p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410662" y="4752740"/>
            <a:ext cx="7370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Group members: Divyesh, Sreekanth, Sreehari, Jill</a:t>
            </a:r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9A46-AEE7-09FE-9FEB-292AF275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4CE607C-9223-3772-CF2C-242AB8B28C9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D28BAB4-28B4-2A38-AB6F-8B3B22B397F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062D21E-129F-D601-CC21-ABBE54F2A32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04177A-8023-DD53-B3F3-496EAD27A99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3BBD31-CD59-C5FF-5002-D944FAB6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2955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2867E2-8F3B-D203-09C9-ECC6693B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106F24-08E3-8677-5E29-9B0C9E3456A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E2095-7B81-E292-9BB9-3BE7688A461D}"/>
              </a:ext>
            </a:extLst>
          </p:cNvPr>
          <p:cNvGrpSpPr/>
          <p:nvPr/>
        </p:nvGrpSpPr>
        <p:grpSpPr>
          <a:xfrm>
            <a:off x="365595" y="1254149"/>
            <a:ext cx="5174787" cy="5135403"/>
            <a:chOff x="356167" y="731997"/>
            <a:chExt cx="9468869" cy="51354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E0719A-7DE2-D66F-74D0-19049B7DE0AB}"/>
                </a:ext>
              </a:extLst>
            </p:cNvPr>
            <p:cNvSpPr txBox="1"/>
            <p:nvPr/>
          </p:nvSpPr>
          <p:spPr>
            <a:xfrm>
              <a:off x="356167" y="73199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Double Row Tapered Roller Bearing (DRTRB)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AF8519-7F75-65D6-EBCA-2B269E2DBD43}"/>
                </a:ext>
              </a:extLst>
            </p:cNvPr>
            <p:cNvSpPr txBox="1"/>
            <p:nvPr/>
          </p:nvSpPr>
          <p:spPr>
            <a:xfrm>
              <a:off x="838197" y="1247775"/>
              <a:ext cx="8213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High stiffness and compact design.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 Suitable for integrated bearing housings</a:t>
              </a:r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4DD2A8-B1B1-D89E-1D2D-59908D38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775" y="2240577"/>
              <a:ext cx="3360956" cy="362682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1C3685-0FCE-7060-6AD8-6937B461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111" y="2240577"/>
              <a:ext cx="5495925" cy="31623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57FCEB-B66D-DCA6-E953-5AC495EEADA0}"/>
              </a:ext>
            </a:extLst>
          </p:cNvPr>
          <p:cNvGrpSpPr/>
          <p:nvPr/>
        </p:nvGrpSpPr>
        <p:grpSpPr>
          <a:xfrm>
            <a:off x="5656083" y="1280425"/>
            <a:ext cx="5756484" cy="4692105"/>
            <a:chOff x="611423" y="889537"/>
            <a:chExt cx="11036814" cy="46921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137AD5-ADE6-12DC-2311-78A6C07C700A}"/>
                </a:ext>
              </a:extLst>
            </p:cNvPr>
            <p:cNvSpPr txBox="1"/>
            <p:nvPr/>
          </p:nvSpPr>
          <p:spPr>
            <a:xfrm>
              <a:off x="611423" y="88953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Calibri" panose="020F0502020204030204" pitchFamily="34" charset="0"/>
                </a:rPr>
                <a:t>Spherical Roller Bearing (SRB)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A5ECB8-C155-BEC6-C6D1-78792F76A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226" t="13825" r="27537" b="16642"/>
            <a:stretch>
              <a:fillRect/>
            </a:stretch>
          </p:blipFill>
          <p:spPr>
            <a:xfrm>
              <a:off x="687921" y="3397782"/>
              <a:ext cx="3068352" cy="218386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5BBBC2-75CC-61EB-102A-A0832121FEB7}"/>
                </a:ext>
              </a:extLst>
            </p:cNvPr>
            <p:cNvSpPr txBox="1"/>
            <p:nvPr/>
          </p:nvSpPr>
          <p:spPr>
            <a:xfrm>
              <a:off x="824108" y="1392781"/>
              <a:ext cx="6225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Simultaneously withstands High Radial and Axial Loads</a:t>
              </a:r>
            </a:p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Self-Aligning Capability</a:t>
              </a:r>
            </a:p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Optimized Lubrication Design</a:t>
              </a:r>
            </a:p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Common in single-bearing designs.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727E0-FB0C-4858-FCF0-E3E96938F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103" r="22165"/>
            <a:stretch>
              <a:fillRect/>
            </a:stretch>
          </p:blipFill>
          <p:spPr>
            <a:xfrm>
              <a:off x="3264430" y="3477811"/>
              <a:ext cx="3202922" cy="19510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8E9C770-BE1B-AFFE-3D8B-93D8F7DF3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8765" y="1761846"/>
              <a:ext cx="5019472" cy="36669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58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E719-2C3F-5268-BCC5-7371D123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CFDD8B0-AF3C-FFE1-C1BD-0F3A0BA48F8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4E53753C-3401-4398-9C44-433AA736025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F0AD463-B336-4CC3-4828-12EF9ED067B0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45B6FDE-6364-94E1-7135-8031C5CDD09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A023B9E-11DB-57F9-82C6-58CAB558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391847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6D4D7D-E109-01A7-9A0C-55B8630B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765CFE-29D5-3426-0466-68150DBE9A2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0D43335-847D-2407-41CB-E24C9A3F7C4D}"/>
              </a:ext>
            </a:extLst>
          </p:cNvPr>
          <p:cNvGrpSpPr/>
          <p:nvPr/>
        </p:nvGrpSpPr>
        <p:grpSpPr>
          <a:xfrm>
            <a:off x="386588" y="1312532"/>
            <a:ext cx="11632587" cy="4937332"/>
            <a:chOff x="613342" y="858234"/>
            <a:chExt cx="8178233" cy="4937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AB6E6F-E644-E256-94E2-D6D1BAB51D07}"/>
                </a:ext>
              </a:extLst>
            </p:cNvPr>
            <p:cNvSpPr txBox="1"/>
            <p:nvPr/>
          </p:nvSpPr>
          <p:spPr>
            <a:xfrm>
              <a:off x="613342" y="85823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Toroidal Roller Bearing (CARB)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88393D-1C7D-B1A3-7DF9-1D8EB479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121" y="3060604"/>
              <a:ext cx="3409951" cy="2734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30E108-9B9A-4581-2451-145CEB1B6773}"/>
                </a:ext>
              </a:extLst>
            </p:cNvPr>
            <p:cNvSpPr txBox="1"/>
            <p:nvPr/>
          </p:nvSpPr>
          <p:spPr>
            <a:xfrm>
              <a:off x="984817" y="1402139"/>
              <a:ext cx="6181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Combines misalignment and axial displacement tolerance.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E2C19D-BE77-DE4B-8AC8-B1AC07E06930}"/>
                </a:ext>
              </a:extLst>
            </p:cNvPr>
            <p:cNvSpPr txBox="1"/>
            <p:nvPr/>
          </p:nvSpPr>
          <p:spPr>
            <a:xfrm>
              <a:off x="971550" y="1771471"/>
              <a:ext cx="78200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Have one row of long, slightly barrel-shaped symmetrical rollers and torus-shaped raceway profiles 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They are non-locating bearings and accommodate exclusively radial loads.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often used to replace the non-locating spherical roller bearing in a locating/non-locating bearing arrangement</a:t>
              </a:r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AE6987-EDD2-6950-6D18-E946D4F63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0220" y="3060604"/>
              <a:ext cx="2819669" cy="257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513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59DE-5D69-4E72-A345-CE565B546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7BF0EC2-6D0A-BE11-981C-E8AF140B086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D051C83-C9D0-D59B-57FF-D2E1CC43AD3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CB2AD78-A6D2-C679-CA26-762CAE9F9B2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657A073-6101-7B27-7E0A-0182526A63A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48C442D-D371-CEA4-EFDF-1693C576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0127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DD9ABA-E178-EE5D-2E56-EDDC9419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Arrangements of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47416C-52A0-89ED-240B-DE6B58A1EFD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8C8645-58E5-44D0-9899-9544E6CD3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75939"/>
              </p:ext>
            </p:extLst>
          </p:nvPr>
        </p:nvGraphicFramePr>
        <p:xfrm>
          <a:off x="309999" y="1085450"/>
          <a:ext cx="11218983" cy="5428518"/>
        </p:xfrm>
        <a:graphic>
          <a:graphicData uri="http://schemas.openxmlformats.org/drawingml/2006/table">
            <a:tbl>
              <a:tblPr/>
              <a:tblGrid>
                <a:gridCol w="3739661">
                  <a:extLst>
                    <a:ext uri="{9D8B030D-6E8A-4147-A177-3AD203B41FA5}">
                      <a16:colId xmlns:a16="http://schemas.microsoft.com/office/drawing/2014/main" val="2040041664"/>
                    </a:ext>
                  </a:extLst>
                </a:gridCol>
                <a:gridCol w="3739661">
                  <a:extLst>
                    <a:ext uri="{9D8B030D-6E8A-4147-A177-3AD203B41FA5}">
                      <a16:colId xmlns:a16="http://schemas.microsoft.com/office/drawing/2014/main" val="2209603386"/>
                    </a:ext>
                  </a:extLst>
                </a:gridCol>
                <a:gridCol w="3739661">
                  <a:extLst>
                    <a:ext uri="{9D8B030D-6E8A-4147-A177-3AD203B41FA5}">
                      <a16:colId xmlns:a16="http://schemas.microsoft.com/office/drawing/2014/main" val="2231069881"/>
                    </a:ext>
                  </a:extLst>
                </a:gridCol>
              </a:tblGrid>
              <a:tr h="7755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Arrangement 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>
                          <a:latin typeface="+mn-lt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697488"/>
                  </a:ext>
                </a:extLst>
              </a:tr>
              <a:tr h="11078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dirty="0">
                          <a:solidFill>
                            <a:srgbClr val="FF0000"/>
                          </a:solidFill>
                          <a:latin typeface="+mn-lt"/>
                        </a:rPr>
                        <a:t>Floating</a:t>
                      </a:r>
                      <a:endParaRPr lang="en-IN" sz="1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>
                          <a:latin typeface="+mn-lt"/>
                        </a:rPr>
                        <a:t>One bearing allows axial movement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Compensates for thermal expansion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414125"/>
                  </a:ext>
                </a:extLst>
              </a:tr>
              <a:tr h="14402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>
                          <a:solidFill>
                            <a:srgbClr val="FF0000"/>
                          </a:solidFill>
                          <a:latin typeface="+mn-lt"/>
                        </a:rPr>
                        <a:t>Locating/Non-locating</a:t>
                      </a:r>
                      <a:endParaRPr lang="en-IN" sz="18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One bearing fixed axially, other allows movement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Common in modular setups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809571"/>
                  </a:ext>
                </a:extLst>
              </a:tr>
              <a:tr h="21049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dirty="0">
                          <a:solidFill>
                            <a:srgbClr val="FF0000"/>
                          </a:solidFill>
                          <a:latin typeface="+mn-lt"/>
                        </a:rPr>
                        <a:t>Adjusted (O/X)</a:t>
                      </a:r>
                      <a:endParaRPr lang="en-IN" sz="1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Bearings preloaded in face-to-face (X) or back-to-back (O) configuration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High precision, used in tapered or angular contact bearings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602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05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BF737-A482-4D65-FA17-AF81B72D8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A59CDDA3-5EA5-0B7F-32D4-8D1BACB4A01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159492E-28C4-16D7-6341-92531717036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4D7ED60F-BF18-AB54-DD6A-116414FB1170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87F043A-DBA4-74BA-5AC1-3CFFCA71A0A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B07BB3-61BD-E6CE-067E-09DC4E02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0127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88B14C-FA5C-9296-E1AF-CC15DA4E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 Bearing Short Listed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6C031C-15A6-48E7-36FC-B16CF04A347B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89E6A2-0123-FD8F-C50B-0375ADD92FB7}"/>
              </a:ext>
            </a:extLst>
          </p:cNvPr>
          <p:cNvSpPr txBox="1"/>
          <p:nvPr/>
        </p:nvSpPr>
        <p:spPr>
          <a:xfrm>
            <a:off x="776748" y="1661652"/>
            <a:ext cx="93504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Selected Configuration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r>
              <a:rPr lang="en-US" b="1" dirty="0"/>
              <a:t>Pre-loaded tapered roller bearing in O-arrangement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2. Spherical Bearing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392B2-1558-DE20-2445-CB2068B1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59" y="1364250"/>
            <a:ext cx="3668085" cy="2377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E792D-B5B5-1EE9-3709-10811346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03" r="22165"/>
          <a:stretch>
            <a:fillRect/>
          </a:stretch>
        </p:blipFill>
        <p:spPr>
          <a:xfrm>
            <a:off x="922498" y="3742122"/>
            <a:ext cx="3553207" cy="23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5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3DDD6-1CE6-CF90-2504-AC31CA5B1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C39083D4-C9E0-3949-BB4F-E7712F70F371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A82DB85-BB40-162A-3A48-9067763DBD1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8A33013-4CCB-93BA-708B-E50731C6E28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3B6836-CD86-2FA2-7B20-DF97E1A3999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1ECC104-8F1D-D10A-067D-5D631025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0127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C696D-C583-31C6-ED28-70370802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 Supplier Details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C88B33-78C5-C740-29D2-B94801CEE17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D3A734-9DA6-5421-DBE9-C175B7417809}"/>
              </a:ext>
            </a:extLst>
          </p:cNvPr>
          <p:cNvSpPr txBox="1"/>
          <p:nvPr/>
        </p:nvSpPr>
        <p:spPr>
          <a:xfrm>
            <a:off x="580103" y="1752545"/>
            <a:ext cx="10166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 identification in Syria is under process, but none have been located to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Husum Wind we got in contact with ZF and Thyssenkrupp Roethe </a:t>
            </a:r>
            <a:r>
              <a:rPr lang="en-US" dirty="0" err="1"/>
              <a:t>erde</a:t>
            </a:r>
            <a:r>
              <a:rPr lang="en-US" dirty="0"/>
              <a:t> and they told to help us if needed.</a:t>
            </a:r>
          </a:p>
        </p:txBody>
      </p:sp>
    </p:spTree>
    <p:extLst>
      <p:ext uri="{BB962C8B-B14F-4D97-AF65-F5344CB8AC3E}">
        <p14:creationId xmlns:p14="http://schemas.microsoft.com/office/powerpoint/2010/main" val="35321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1080-252D-CCE7-145F-D3E620BC7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84C299-A60E-80E4-BC48-677C075B43F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B364233-395C-006A-EE66-36B765FBE00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B717391-7BB9-578F-0E68-C3D5101B593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CD9C91-BE7C-0A07-17F6-2FE7D8B727C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2451D6-DFB8-F620-47D3-4DA8024A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10701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47570C-579B-A166-AE03-28197808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868812-47A1-2FC9-2ADD-DB006AFCE18B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BC1BB-4C7A-2ED6-184A-8D2C2BC17297}"/>
              </a:ext>
            </a:extLst>
          </p:cNvPr>
          <p:cNvSpPr txBox="1">
            <a:spLocks/>
          </p:cNvSpPr>
          <p:nvPr/>
        </p:nvSpPr>
        <p:spPr>
          <a:xfrm>
            <a:off x="1" y="1196093"/>
            <a:ext cx="11703402" cy="5271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 Wind Power.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“Syria - Wind farms.”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 Wind Power Database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2"/>
              </a:rPr>
              <a:t>https://www.thewindpower.net/country_windfarms_en_123_syria.php</a:t>
            </a:r>
            <a:endParaRPr kumimoji="0" lang="en-DE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Amer, R., &amp; Abou Hamed, F. (2012). Reality and prospects of wind power in Syria. Energy Procedia, 19, 55–62.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3"/>
              </a:rPr>
              <a:t>https://doi.org/10.1016/j.egypro.2012.05.182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Terwey, J. T., Barcikowski, T.,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Lüneburg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B.,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Juretzki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B., Andary, F., &amp; Habermehl, C.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(2023).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Cost Efficient Design of Wind Turbine Main Bearing Systems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 In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Conference for Wind Power Drives 2023 (CWD 2023)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Aachen, Germany, March 21–22, 2023. RWTH Aachen University, Institute for Machine Elements and Systems Engineering.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4"/>
              </a:rPr>
              <a:t>Available via ResearchGate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Terwey, J.T.,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Mendelin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J. Design-to-cost for TRB-TRB wind turbine main bearing systems. 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Forsch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Ingenieurwes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 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89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18 (2025).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5"/>
              </a:rPr>
              <a:t>https://doi.org/10.1007/s10010-025-00790-6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Hart, E., Clarke, B., Nicholas, G., Kazemi Amiri, A., Stirling, J., Carroll, J., Dwyer-Joyce, R., McDonald, A., &amp; Long, H.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(2020). 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 review of wind turbine main bearings: design, operation, modelling, damage mechanisms and fault detection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Wind Energy Science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5(1), 105–124.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https://doi.org/10.5194/wes-5-105-2020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600" b="1" dirty="0">
                <a:solidFill>
                  <a:sysClr val="windowText" lastClr="000000"/>
                </a:solidFill>
              </a:rPr>
              <a:t>Prof. Peter Quell </a:t>
            </a:r>
            <a:r>
              <a:rPr lang="en-IN" sz="1600" dirty="0">
                <a:solidFill>
                  <a:sysClr val="windowText" lastClr="000000"/>
                </a:solidFill>
              </a:rPr>
              <a:t>Lecture Notes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83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14D7-9DD3-D9CB-C0DB-42B9B1BA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8D6822-7B53-BF3A-9D90-0D9C087D0D2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CA3C541-C5EF-CB1B-CDB4-41F47CFF910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BBF2306-6C6F-42A8-BDEF-D3054115E53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CCC2319-5C15-710F-9F21-17904ABE1EB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365CDF-E0D1-26BD-ED60-F8E18B72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48408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E7D993-C9C8-1FC2-AD4D-73212A12C4E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0C96CB-22B9-312F-EDFB-7341ECFA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0878" y="893906"/>
            <a:ext cx="14717390" cy="57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Introduction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Components to Design and its consideration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Types of Drivetrain System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Drivetrain System Shortlisted for WEC Syria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Types Rotor Bearing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References</a:t>
            </a:r>
          </a:p>
          <a:p>
            <a:endParaRPr lang="it-IT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Content Overview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9F78-D4B2-122C-B517-042D4A61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C168D38-3211-F511-112D-FE586024237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E76CC60-91D3-AE89-7F66-534FF4539E5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0E7802A-0A46-E68D-AE8C-DDEE815B56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B8676DE-4D58-1579-23D9-A13FD62D3D7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582131-FAFD-E442-E7C6-2D2CF389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8F5F6-2A94-2070-8484-DE98272B39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AB7D81B2-5463-CA6D-E239-666D306A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10" y="328681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graphicFrame>
        <p:nvGraphicFramePr>
          <p:cNvPr id="12" name="Rectangle 1">
            <a:extLst>
              <a:ext uri="{FF2B5EF4-FFF2-40B4-BE49-F238E27FC236}">
                <a16:creationId xmlns:a16="http://schemas.microsoft.com/office/drawing/2014/main" id="{24305466-2C63-82E6-C98E-BE763BACEB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92789"/>
              </p:ext>
            </p:extLst>
          </p:nvPr>
        </p:nvGraphicFramePr>
        <p:xfrm>
          <a:off x="1424969" y="1537330"/>
          <a:ext cx="9010503" cy="4712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69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37D13D-45AC-B8AD-BD11-124F6437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02" y="595700"/>
            <a:ext cx="10243285" cy="712728"/>
          </a:xfrm>
        </p:spPr>
        <p:txBody>
          <a:bodyPr>
            <a:normAutofit/>
          </a:bodyPr>
          <a:lstStyle/>
          <a:p>
            <a:r>
              <a:rPr lang="de-DE" dirty="0"/>
              <a:t>Components to Design in RBS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8997BAE-31D2-E507-FC38-D77846E94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33" y="1502055"/>
            <a:ext cx="3418818" cy="39052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Main Shaft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Connects rotor to gearbox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Bearings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Allow rotation, support loads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Bearing Housing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Encloses the bearing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Coupling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Transfers torque from shaft to gearbox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Flanges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Provide bolted connection interfaces</a:t>
            </a:r>
          </a:p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altLang="en-US" sz="1800" b="1" dirty="0">
                <a:solidFill>
                  <a:sysClr val="windowText" lastClr="000000"/>
                </a:solidFill>
              </a:rPr>
              <a:t>Rotor lock </a:t>
            </a:r>
            <a:r>
              <a:rPr lang="en-US" altLang="en-US" sz="1800" dirty="0">
                <a:solidFill>
                  <a:sysClr val="windowText" lastClr="000000"/>
                </a:solidFill>
              </a:rPr>
              <a:t>– ensures rotor locking under wind loads even if the brake systems fails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94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FE82-ACA3-8272-60A1-F176E813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FEE5266-18A7-4719-E709-66D9C924101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67A4071-6765-2FA1-6EFA-362B2C7E8E8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73A7EE5-B898-5A27-46B7-C02363F6124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7466742-004E-60F2-00DF-B09FF329220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36692-2036-9728-C15F-B96A86366EFC}"/>
              </a:ext>
            </a:extLst>
          </p:cNvPr>
          <p:cNvSpPr txBox="1"/>
          <p:nvPr/>
        </p:nvSpPr>
        <p:spPr>
          <a:xfrm>
            <a:off x="342900" y="1465091"/>
            <a:ext cx="1121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C8A647-E7F2-4D9F-18AE-445F5AA6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8BB48D-A5EA-0A4D-0795-C103855B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Design Considerations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89A2EF-93CA-BD60-11A6-F66240F5DA2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F3B5-A100-0FC9-C78D-CD20A7CDEF09}"/>
              </a:ext>
            </a:extLst>
          </p:cNvPr>
          <p:cNvSpPr txBox="1">
            <a:spLocks/>
          </p:cNvSpPr>
          <p:nvPr/>
        </p:nvSpPr>
        <p:spPr>
          <a:xfrm>
            <a:off x="342900" y="1305117"/>
            <a:ext cx="11218984" cy="5187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D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Standards: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They ensure safety, reliability, and compatibility.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They give rules for how strong, durable, or precise a part must be.</a:t>
            </a: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D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Materials: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High fatigue strength to handle variable loads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Resistance to corrosion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humid area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Availability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and cost-efficient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defRPr/>
            </a:pPr>
            <a:r>
              <a:rPr lang="en-US" sz="1800" b="1" dirty="0"/>
              <a:t>DIN EN 1563:2012-03 </a:t>
            </a:r>
            <a:r>
              <a:rPr lang="en-US" sz="1800" dirty="0"/>
              <a:t>to select the suitable material specifications </a:t>
            </a:r>
            <a:endParaRPr kumimoji="0" lang="en-DE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D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Design Requirements: 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Mainly life span ......(Min of 20 years)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Must handle: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Deformations of rotor shaft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Angular misalignments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Standstill loads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Harsh environmental exposure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C5AC8E-90DB-61F0-04BA-CD0B8FEE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322530"/>
              </p:ext>
            </p:extLst>
          </p:nvPr>
        </p:nvGraphicFramePr>
        <p:xfrm>
          <a:off x="5552153" y="2394563"/>
          <a:ext cx="5829677" cy="1270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4548">
                  <a:extLst>
                    <a:ext uri="{9D8B030D-6E8A-4147-A177-3AD203B41FA5}">
                      <a16:colId xmlns:a16="http://schemas.microsoft.com/office/drawing/2014/main" val="319880965"/>
                    </a:ext>
                  </a:extLst>
                </a:gridCol>
                <a:gridCol w="2625129">
                  <a:extLst>
                    <a:ext uri="{9D8B030D-6E8A-4147-A177-3AD203B41FA5}">
                      <a16:colId xmlns:a16="http://schemas.microsoft.com/office/drawing/2014/main" val="2429080373"/>
                    </a:ext>
                  </a:extLst>
                </a:gridCol>
              </a:tblGrid>
              <a:tr h="67232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dk1"/>
                          </a:solidFill>
                          <a:sym typeface="Arial"/>
                        </a:rPr>
                        <a:t>Shaft,Housing,Rotor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sym typeface="Arial"/>
                        </a:rPr>
                        <a:t> locking disk</a:t>
                      </a:r>
                      <a:endParaRPr lang="en-US" sz="16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dk1"/>
                          </a:solidFill>
                          <a:sym typeface="Arial"/>
                        </a:rPr>
                        <a:t>EN-GJS-***-**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dk1"/>
                          </a:solidFill>
                          <a:sym typeface="Arial"/>
                        </a:rPr>
                        <a:t>Cast iron</a:t>
                      </a:r>
                      <a:endParaRPr lang="en-US" sz="16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155197"/>
                  </a:ext>
                </a:extLst>
              </a:tr>
              <a:tr h="59835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Rotor Bearing </a:t>
                      </a:r>
                      <a:endParaRPr lang="en-US" sz="16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Steel</a:t>
                      </a:r>
                      <a:endParaRPr lang="en-US" sz="16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2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86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7645-BD9B-0B5A-79B1-A21176297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DE7E926-114A-2E5A-B3F4-396661283E9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A927986-06F2-7F2C-50E8-9BB2FD7CCFC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CCF0EB2C-A762-B00C-544A-CCF2D93E4F4D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CCBFA49-B271-31AE-B1EB-CFBEEAD5987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A8AB06-E2F6-0D7A-57A9-404C73CB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0127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582269-8FF1-BF98-DB0E-D51B9528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Types of Drivetrain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B701B8-EFA8-1FE1-28B4-011889185BC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14">
            <a:extLst>
              <a:ext uri="{FF2B5EF4-FFF2-40B4-BE49-F238E27FC236}">
                <a16:creationId xmlns:a16="http://schemas.microsoft.com/office/drawing/2014/main" id="{EE657D54-E71D-17AB-B242-B0DBAFDF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48" y="1239795"/>
            <a:ext cx="3275556" cy="2090138"/>
          </a:xfrm>
          <a:prstGeom prst="rect">
            <a:avLst/>
          </a:prstGeom>
        </p:spPr>
      </p:pic>
      <p:pic>
        <p:nvPicPr>
          <p:cNvPr id="4" name="Picture 20" descr="Diagram&#10;&#10;Description automatically generated">
            <a:extLst>
              <a:ext uri="{FF2B5EF4-FFF2-40B4-BE49-F238E27FC236}">
                <a16:creationId xmlns:a16="http://schemas.microsoft.com/office/drawing/2014/main" id="{1F7742F9-5B81-5DEE-47E1-951E0CEC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530" y="1265199"/>
            <a:ext cx="2743200" cy="1991762"/>
          </a:xfrm>
          <a:prstGeom prst="rect">
            <a:avLst/>
          </a:prstGeom>
        </p:spPr>
      </p:pic>
      <p:pic>
        <p:nvPicPr>
          <p:cNvPr id="7" name="Picture 16" descr="Chart&#10;&#10;Description automatically generated">
            <a:extLst>
              <a:ext uri="{FF2B5EF4-FFF2-40B4-BE49-F238E27FC236}">
                <a16:creationId xmlns:a16="http://schemas.microsoft.com/office/drawing/2014/main" id="{C1012F9B-6335-F21E-B00C-47BBFBD62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3848" y="3343985"/>
            <a:ext cx="3275556" cy="2482458"/>
          </a:xfr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FF3897F-0F55-B837-738C-D017F305C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579" y="3384491"/>
            <a:ext cx="3091206" cy="26654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946704-F44D-BA42-C31D-8522B6C9FF1A}"/>
              </a:ext>
            </a:extLst>
          </p:cNvPr>
          <p:cNvSpPr txBox="1"/>
          <p:nvPr/>
        </p:nvSpPr>
        <p:spPr>
          <a:xfrm>
            <a:off x="1980859" y="3199825"/>
            <a:ext cx="309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Calibri"/>
              </a:rPr>
              <a:t> </a:t>
            </a: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 </a:t>
            </a:r>
            <a:r>
              <a:rPr lang="en-GB" sz="1800" b="1" dirty="0">
                <a:cs typeface="Calibri"/>
              </a:rPr>
              <a:t>Semi-integrated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22613-BDC7-9F9D-09D0-56C8AA3E272E}"/>
              </a:ext>
            </a:extLst>
          </p:cNvPr>
          <p:cNvSpPr txBox="1"/>
          <p:nvPr/>
        </p:nvSpPr>
        <p:spPr>
          <a:xfrm>
            <a:off x="8971599" y="3159319"/>
            <a:ext cx="150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a typeface="+mn-lt"/>
                <a:cs typeface="+mn-lt"/>
              </a:rPr>
              <a:t>Integrated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F999A-D9AB-B95B-C623-5CCD84333C78}"/>
              </a:ext>
            </a:extLst>
          </p:cNvPr>
          <p:cNvSpPr txBox="1"/>
          <p:nvPr/>
        </p:nvSpPr>
        <p:spPr>
          <a:xfrm>
            <a:off x="2387783" y="5719439"/>
            <a:ext cx="309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cs typeface="Calibri"/>
              </a:rPr>
              <a:t>Modular</a:t>
            </a:r>
            <a:endParaRPr lang="en-GB" sz="1800" b="1" dirty="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75E3E-6D06-CA5B-5A10-C8C3DF8879A9}"/>
              </a:ext>
            </a:extLst>
          </p:cNvPr>
          <p:cNvSpPr txBox="1"/>
          <p:nvPr/>
        </p:nvSpPr>
        <p:spPr>
          <a:xfrm>
            <a:off x="8796930" y="5719439"/>
            <a:ext cx="309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Axle Pin Mounting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88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E9DDE-4DD1-CA57-C107-A823D854B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2CE6BB4-7E30-0C16-1B5E-2739AC8F211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558FD70-FB31-DDBA-90BE-7F8D0CF97AD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2856647-2EA8-D1C6-76E1-595A8DC5423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1EEE458-3361-B3DE-D9D8-AAD9F45E349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0B1229C-CAD7-0D48-B21E-49D085E1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E92F73-48F4-248E-29DA-6D0F86A7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Drivetrain system shortlisted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4822C6-6BC4-D919-A935-A638BEBE904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C59130-ADD2-0557-CDD4-254CFF39DB6B}"/>
              </a:ext>
            </a:extLst>
          </p:cNvPr>
          <p:cNvSpPr txBox="1">
            <a:spLocks/>
          </p:cNvSpPr>
          <p:nvPr/>
        </p:nvSpPr>
        <p:spPr>
          <a:xfrm>
            <a:off x="-7747" y="1166988"/>
            <a:ext cx="11593289" cy="6255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1. Integrated rotor bearing system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combine the main bearing and other structural elements (like shaft or housing) into a single, </a:t>
            </a: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optimised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unit. You may have chosen this because: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Technical Advantages: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Compact design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Reduces the number of parts, leading to better alignment and load transfer.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Higher reliability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Fewer joints and interfaces mean lower chances of wear, misalignment, or failure.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Lower maintenance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Ideal for remote areas in Syria where frequent service might not be possible.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Improved performance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Optimised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for stiffness, load paths, and fatigue life, which is crucial for high wind variations and turbulent inflow conditions.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+mn-ea"/>
                <a:cs typeface="+mn-cs"/>
              </a:rPr>
              <a:t>Contextual Fit for Syria: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Energy reliability is critical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Syria has unstable energy infrastructure; integrated systems reduce the risk of downtime.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Difficult access to spare parts or skilled </a:t>
            </a: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labour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Integrated units reduce the complexity of repairs and replacements.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Harsh environmental conditions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(dust, heat): Fewer seals and joints help resist contamination and reduce lubrication problems.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86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E969E-9130-6364-23F9-A6E894338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343F390-2830-3444-C0D2-31352C16F4F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E9CFB7C-ADE7-1264-A2A8-8E13BEE6805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6376C5BB-9FF9-90BD-301F-C020A7D4041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BC4B922-9284-2203-2D83-CADF3F13B23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50A664-4179-FB4C-7F46-065CC55F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8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D3B128-ACE1-909A-728C-9661EC5C26FF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6F33-D61D-837E-2A0F-210234AE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855" y="1319076"/>
            <a:ext cx="10653579" cy="5502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2. Modular rotor bearing system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use standardized parts that can be assembled, replaced, or scaled as needed. You may have suggested this because: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</a:rPr>
              <a:t>Technical Advantages:</a:t>
            </a:r>
          </a:p>
          <a:p>
            <a:r>
              <a:rPr lang="en-US" sz="1800" b="1" dirty="0"/>
              <a:t>Ease of transport and installation</a:t>
            </a:r>
            <a:r>
              <a:rPr lang="en-US" sz="1800" dirty="0"/>
              <a:t>: Especially useful in areas where road or crane access is limited.</a:t>
            </a:r>
          </a:p>
          <a:p>
            <a:r>
              <a:rPr lang="en-US" sz="1800" b="1" dirty="0"/>
              <a:t>Flexibility in upgrades</a:t>
            </a:r>
            <a:r>
              <a:rPr lang="en-US" sz="1800" dirty="0"/>
              <a:t>: Easier to scale the system or replace damaged modules without disturbing the whole structure.</a:t>
            </a:r>
          </a:p>
          <a:p>
            <a:r>
              <a:rPr lang="en-US" sz="1800" b="1" dirty="0"/>
              <a:t>Customizability</a:t>
            </a:r>
            <a:r>
              <a:rPr lang="en-US" sz="1800" dirty="0"/>
              <a:t>: Bearings and housing can be adapted for specific rotor sizes or load conditions.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Contextual Fit for Syria:</a:t>
            </a:r>
          </a:p>
          <a:p>
            <a:r>
              <a:rPr lang="en-US" sz="1800" b="1" dirty="0"/>
              <a:t>Repairable and replaceable</a:t>
            </a:r>
            <a:r>
              <a:rPr lang="en-US" sz="1800" dirty="0"/>
              <a:t>: In case of damage from wear, grid instability, or weather, parts can be swapped with ease.</a:t>
            </a:r>
          </a:p>
          <a:p>
            <a:r>
              <a:rPr lang="en-US" sz="1800" b="1" dirty="0"/>
              <a:t>Local assembly possible</a:t>
            </a:r>
            <a:r>
              <a:rPr lang="en-US" sz="1800" dirty="0"/>
              <a:t>: Reduces need for specialized manufacturing and can support local job creation.</a:t>
            </a:r>
          </a:p>
          <a:p>
            <a:r>
              <a:rPr lang="en-US" sz="1800" b="1" dirty="0"/>
              <a:t>Cost-effective for smaller or distributed wind farms</a:t>
            </a:r>
            <a:r>
              <a:rPr lang="en-US" sz="1800" dirty="0"/>
              <a:t>: Syria may need many smaller, local wind installations rather than one giant farm.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24566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2AA24-82A0-936E-951E-BBB41540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323CFB2-D0B7-71D9-6983-61451394D15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F5DE302-4365-5A92-B28C-E198DE227DF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67049084-7F38-DBDA-05B4-6522E3A2557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A20C3D6-39D1-B151-77F3-889DDCBE124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125E39B-9C36-E287-5D62-A7CE2573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76688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6CC63E-3DD4-096F-EA5C-EF9F8876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Types of Rotor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64DE2C-C255-62F4-2C15-BD73B91944E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8C83B3D-84A4-7825-B2D6-69F14AB407C2}"/>
              </a:ext>
            </a:extLst>
          </p:cNvPr>
          <p:cNvGrpSpPr/>
          <p:nvPr/>
        </p:nvGrpSpPr>
        <p:grpSpPr>
          <a:xfrm>
            <a:off x="207390" y="1290045"/>
            <a:ext cx="5571241" cy="4488586"/>
            <a:chOff x="671513" y="554738"/>
            <a:chExt cx="10620179" cy="60021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A2DA78-A054-E30B-7AEB-FEAB3E20E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5641" y="995157"/>
              <a:ext cx="2810267" cy="29436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B33C67-6520-4F41-77C8-6EB43133492A}"/>
                </a:ext>
              </a:extLst>
            </p:cNvPr>
            <p:cNvSpPr txBox="1"/>
            <p:nvPr/>
          </p:nvSpPr>
          <p:spPr>
            <a:xfrm>
              <a:off x="833439" y="554738"/>
              <a:ext cx="6096000" cy="421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Calibri" panose="020F0502020204030204" pitchFamily="34" charset="0"/>
                </a:rPr>
                <a:t>Cylindrical Roller Bearing (CRB)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661262-A587-A4BD-9EC1-547A16335D2A}"/>
                </a:ext>
              </a:extLst>
            </p:cNvPr>
            <p:cNvSpPr txBox="1"/>
            <p:nvPr/>
          </p:nvSpPr>
          <p:spPr>
            <a:xfrm>
              <a:off x="5554214" y="657131"/>
              <a:ext cx="3619500" cy="1053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High Radial Load Capacity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Low Friction Performance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High Precision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AEE35C-B660-2526-860E-F3D65116A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095" r="15078"/>
            <a:stretch>
              <a:fillRect/>
            </a:stretch>
          </p:blipFill>
          <p:spPr>
            <a:xfrm>
              <a:off x="985641" y="3679133"/>
              <a:ext cx="2536551" cy="16809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0BD8B60-6C3B-8B03-4DAD-DCAE155D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787" r="19839"/>
            <a:stretch>
              <a:fillRect/>
            </a:stretch>
          </p:blipFill>
          <p:spPr>
            <a:xfrm>
              <a:off x="4033641" y="3590925"/>
              <a:ext cx="2019299" cy="18573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FF7C89-F623-22E0-ECC7-EA1909FD8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4625" y="3509961"/>
              <a:ext cx="2019300" cy="2019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E56617-67F8-3BF2-6735-5CDDBA76B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0600" y="3262508"/>
              <a:ext cx="2681092" cy="26810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D26A46-9D8E-1C49-40DA-8AD3ABADA999}"/>
                </a:ext>
              </a:extLst>
            </p:cNvPr>
            <p:cNvSpPr txBox="1"/>
            <p:nvPr/>
          </p:nvSpPr>
          <p:spPr>
            <a:xfrm>
              <a:off x="671513" y="6135527"/>
              <a:ext cx="6257925" cy="421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 Often used as non-locating bearing in double designs</a:t>
              </a:r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9CA12E-7130-CD96-E87F-3FCA8C6859FC}"/>
              </a:ext>
            </a:extLst>
          </p:cNvPr>
          <p:cNvSpPr txBox="1"/>
          <p:nvPr/>
        </p:nvSpPr>
        <p:spPr>
          <a:xfrm>
            <a:off x="10706249" y="6088771"/>
            <a:ext cx="1314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Source-SKF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46B165-D221-B0BF-E0D6-AD8752E90FCE}"/>
              </a:ext>
            </a:extLst>
          </p:cNvPr>
          <p:cNvGrpSpPr/>
          <p:nvPr/>
        </p:nvGrpSpPr>
        <p:grpSpPr>
          <a:xfrm>
            <a:off x="5714287" y="1317451"/>
            <a:ext cx="6234875" cy="4517791"/>
            <a:chOff x="425828" y="722472"/>
            <a:chExt cx="11523334" cy="50451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13F270-FBB1-FA38-C0EF-57591090200A}"/>
                </a:ext>
              </a:extLst>
            </p:cNvPr>
            <p:cNvSpPr txBox="1"/>
            <p:nvPr/>
          </p:nvSpPr>
          <p:spPr>
            <a:xfrm>
              <a:off x="613342" y="722472"/>
              <a:ext cx="6096000" cy="412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Tapered Roller Bearing (TRB)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188429-BE25-775D-749A-69A850E7B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2708" y="1639922"/>
              <a:ext cx="1905000" cy="1905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37C133-7CF9-C149-4C65-F7B8C3DC7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9799" y="1639922"/>
              <a:ext cx="1905000" cy="1905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F64AAC1-B0F5-C706-B065-24AA789D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9426" y="1164004"/>
              <a:ext cx="5809736" cy="441389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95A5DF-FB9E-18AC-3E20-44AE322044B4}"/>
                </a:ext>
              </a:extLst>
            </p:cNvPr>
            <p:cNvSpPr txBox="1"/>
            <p:nvPr/>
          </p:nvSpPr>
          <p:spPr>
            <a:xfrm>
              <a:off x="425828" y="5045818"/>
              <a:ext cx="5087566" cy="72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Handles combined radial and axial loads.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Often used in two-bearing designs</a:t>
              </a:r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43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 /><Relationship Id="rId1" Type="http://schemas.microsoft.com/office/2011/relationships/webextension" Target="webextension1.xml" 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2480</TotalTime>
  <Words>1167</Words>
  <Application>Microsoft Office PowerPoint</Application>
  <PresentationFormat>Widescreen</PresentationFormat>
  <Paragraphs>141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Custom Design</vt:lpstr>
      <vt:lpstr>Weekly Presentation: Rotor Bearing System</vt:lpstr>
      <vt:lpstr>Content Overview</vt:lpstr>
      <vt:lpstr>Introduction</vt:lpstr>
      <vt:lpstr>Components to Design in RBS</vt:lpstr>
      <vt:lpstr>Design Considerations</vt:lpstr>
      <vt:lpstr>Types of Drivetrain System</vt:lpstr>
      <vt:lpstr>Drivetrain system shortlisted</vt:lpstr>
      <vt:lpstr>PowerPoint Presentation</vt:lpstr>
      <vt:lpstr>Types of Rotor Bearing</vt:lpstr>
      <vt:lpstr>PowerPoint Presentation</vt:lpstr>
      <vt:lpstr>PowerPoint Presentation</vt:lpstr>
      <vt:lpstr>Arrangements of Bearing</vt:lpstr>
      <vt:lpstr> Bearing Short Listed</vt:lpstr>
      <vt:lpstr> Supplier Details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lidar-assisted control group</dc:title>
  <dc:creator>Federico De Mita</dc:creator>
  <cp:lastModifiedBy>Divyesh Satishkumar Mistry</cp:lastModifiedBy>
  <cp:revision>14</cp:revision>
  <dcterms:created xsi:type="dcterms:W3CDTF">2025-07-21T13:11:31Z</dcterms:created>
  <dcterms:modified xsi:type="dcterms:W3CDTF">2025-09-21T18:02:31Z</dcterms:modified>
</cp:coreProperties>
</file>